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0"/>
  </p:notesMasterIdLst>
  <p:handoutMasterIdLst>
    <p:handoutMasterId r:id="rId11"/>
  </p:handoutMasterIdLst>
  <p:sldIdLst>
    <p:sldId id="265" r:id="rId2"/>
    <p:sldId id="296" r:id="rId3"/>
    <p:sldId id="297" r:id="rId4"/>
    <p:sldId id="298" r:id="rId5"/>
    <p:sldId id="309" r:id="rId6"/>
    <p:sldId id="317" r:id="rId7"/>
    <p:sldId id="313" r:id="rId8"/>
    <p:sldId id="315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mzos.hr/Default.aspx?sec=213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zo.hr/hr/rubrike/znanstvena-infrastruktu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1412" y="2041648"/>
            <a:ext cx="7772400" cy="2201878"/>
          </a:xfr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Predstavljanje</a:t>
            </a:r>
            <a:r>
              <a:rPr lang="hr-HR" altLang="sr-Latn-RS" sz="2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r-HR" altLang="sr-Latn-R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natječaja za dodjelu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financijskih </a:t>
            </a:r>
            <a:r>
              <a:rPr lang="hr-HR" altLang="sr-Latn-R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sredstava projektima i programima organizacija civilnoga društva iz javnih izvora u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2018. </a:t>
            </a:r>
            <a:r>
              <a:rPr lang="hr-HR" altLang="sr-Latn-R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godini</a:t>
            </a:r>
            <a:br>
              <a:rPr lang="hr-HR" altLang="sr-Latn-RS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hr-HR" altLang="sr-Latn-RS" sz="2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r-HR" altLang="sr-Latn-RS" sz="2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hr-HR" altLang="sr-Latn-R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Ministarstvo </a:t>
            </a:r>
            <a:r>
              <a:rPr lang="hr-HR" altLang="sr-Latn-RS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znanosti i obrazovanja </a:t>
            </a:r>
            <a:r>
              <a:rPr lang="hr-HR" altLang="sr-Latn-R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r-HR" altLang="sr-Latn-R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hr-HR" altLang="sr-Latn-R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r-HR" altLang="sr-Latn-R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hr-HR" altLang="sr-Latn-R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r-HR" altLang="sr-Latn-R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hr-HR" altLang="sr-Latn-R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hr-HR" altLang="sr-Latn-R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endParaRPr lang="hr-HR" altLang="sr-Latn-RS" sz="2000" dirty="0">
              <a:solidFill>
                <a:srgbClr val="000000">
                  <a:lumMod val="50000"/>
                  <a:lumOff val="50000"/>
                </a:srgb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88418" y="4394446"/>
            <a:ext cx="4620827" cy="923278"/>
          </a:xfrm>
        </p:spPr>
        <p:txBody>
          <a:bodyPr/>
          <a:lstStyle/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b="1" dirty="0" smtClean="0">
                <a:latin typeface="Times New Roman"/>
                <a:ea typeface="Calibri"/>
                <a:cs typeface="Times New Roman"/>
              </a:rPr>
              <a:t> </a:t>
            </a:r>
            <a:endParaRPr lang="hr-HR" sz="2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3" name="Rectangle 2"/>
          <p:cNvSpPr/>
          <p:nvPr/>
        </p:nvSpPr>
        <p:spPr>
          <a:xfrm>
            <a:off x="1621765" y="1868573"/>
            <a:ext cx="5581291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2400" b="1" kern="0" dirty="0" smtClean="0">
                <a:solidFill>
                  <a:srgbClr val="C00000"/>
                </a:solidFill>
                <a:cs typeface="Tahoma" pitchFamily="34" charset="0"/>
              </a:rPr>
              <a:t>Javni </a:t>
            </a:r>
            <a:r>
              <a:rPr lang="hr-HR" altLang="sr-Latn-RS" sz="2400" b="1" kern="0" dirty="0">
                <a:solidFill>
                  <a:srgbClr val="C00000"/>
                </a:solidFill>
                <a:cs typeface="Tahoma" pitchFamily="34" charset="0"/>
              </a:rPr>
              <a:t>pozivi u području znanosti</a:t>
            </a: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24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400" b="1" kern="0" dirty="0" smtClean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400" b="1" kern="0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400" b="1" kern="0" dirty="0" smtClean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400" b="1" kern="0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Ivana Pavlaković, </a:t>
            </a:r>
            <a:r>
              <a:rPr lang="hr-HR" altLang="sr-Latn-RS" sz="1400" b="1" kern="0" dirty="0" err="1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dipl.oec</a:t>
            </a:r>
            <a:r>
              <a:rPr lang="hr-HR" altLang="sr-Latn-RS" sz="1400" b="1" kern="0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.</a:t>
            </a:r>
            <a:endParaRPr lang="hr-HR" altLang="sr-Latn-RS" sz="1400" b="1" kern="0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400" b="1" kern="0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Uprava za znanost i tehnologiju</a:t>
            </a:r>
          </a:p>
        </p:txBody>
      </p:sp>
    </p:spTree>
    <p:extLst>
      <p:ext uri="{BB962C8B-B14F-4D97-AF65-F5344CB8AC3E}">
        <p14:creationId xmlns:p14="http://schemas.microsoft.com/office/powerpoint/2010/main" val="29865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4" name="Rectangle 3"/>
          <p:cNvSpPr/>
          <p:nvPr/>
        </p:nvSpPr>
        <p:spPr>
          <a:xfrm>
            <a:off x="534838" y="-236619"/>
            <a:ext cx="8350370" cy="683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hr-HR" altLang="sr-Latn-RS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b="1" kern="0" dirty="0" smtClean="0">
                <a:solidFill>
                  <a:srgbClr val="C00000"/>
                </a:solidFill>
                <a:cs typeface="Tahoma" pitchFamily="34" charset="0"/>
              </a:rPr>
              <a:t>Bespovratna </a:t>
            </a:r>
            <a:r>
              <a:rPr lang="hr-HR" altLang="sr-Latn-RS" sz="1600" b="1" kern="0" dirty="0">
                <a:solidFill>
                  <a:srgbClr val="C00000"/>
                </a:solidFill>
                <a:cs typeface="Tahoma" pitchFamily="34" charset="0"/>
              </a:rPr>
              <a:t>financijska sredstva dodjeljuju se u sljedećim tematskim i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b="1" kern="0" dirty="0">
                <a:solidFill>
                  <a:srgbClr val="C00000"/>
                </a:solidFill>
                <a:cs typeface="Tahoma" pitchFamily="34" charset="0"/>
              </a:rPr>
              <a:t>programskim područjima:</a:t>
            </a:r>
            <a:br>
              <a:rPr lang="hr-HR" altLang="sr-Latn-RS" sz="1600" b="1" kern="0" dirty="0">
                <a:solidFill>
                  <a:srgbClr val="C00000"/>
                </a:solidFill>
                <a:cs typeface="Tahoma" pitchFamily="34" charset="0"/>
              </a:rPr>
            </a:br>
            <a:endParaRPr lang="hr-HR" altLang="sr-Latn-RS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SKUPOVI/ŠKOLE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priprema i održavanje znanstvenih i znanstvenostručnih skupova i škola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ČASOPISI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potpora izdavanju znanstvenih časopisa i časopisa za popularizaciju znanosti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KNJIGE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potpora izdavanju znanstvenih knjiga i visokoškolskih udžbenika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UDRUGE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redovna djelatnost znanstvenih i znanstvenostručnih udruga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 smtClean="0">
                <a:solidFill>
                  <a:srgbClr val="002060"/>
                </a:solidFill>
                <a:cs typeface="Tahoma" pitchFamily="34" charset="0"/>
              </a:rPr>
              <a:t>POPULARIZACIJA </a:t>
            </a: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ZNANOSTI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</a:b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provedba programa popularizacije </a:t>
            </a:r>
            <a:r>
              <a:rPr lang="hr-HR" altLang="sr-Latn-RS" sz="1600" kern="0" dirty="0" smtClean="0">
                <a:solidFill>
                  <a:srgbClr val="002060"/>
                </a:solidFill>
                <a:cs typeface="Tahoma" pitchFamily="34" charset="0"/>
              </a:rPr>
              <a:t>znanosti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altLang="sr-Latn-RS" sz="1600" b="1" kern="0" dirty="0">
                <a:solidFill>
                  <a:srgbClr val="002060"/>
                </a:solidFill>
                <a:cs typeface="Tahoma" pitchFamily="34" charset="0"/>
              </a:rPr>
              <a:t>MEĐUNARODNE ČLANARINE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     članarine u međunarodnim znanstvenoistraživačkim tijelima</a:t>
            </a:r>
            <a:endParaRPr lang="hr-HR" altLang="sr-Latn-RS" sz="1200" b="1" kern="0" dirty="0">
              <a:solidFill>
                <a:srgbClr val="00206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b="1" kern="0" dirty="0" smtClean="0">
                <a:solidFill>
                  <a:srgbClr val="C00000"/>
                </a:solidFill>
                <a:cs typeface="Tahoma" pitchFamily="34" charset="0"/>
              </a:rPr>
              <a:t>Namijenjeno</a:t>
            </a:r>
            <a:r>
              <a:rPr lang="hr-HR" altLang="sr-Latn-RS" sz="1600" kern="0" dirty="0">
                <a:solidFill>
                  <a:srgbClr val="C00000"/>
                </a:solidFill>
                <a:cs typeface="Tahoma" pitchFamily="34" charset="0"/>
              </a:rPr>
              <a:t>:</a:t>
            </a:r>
            <a:r>
              <a:rPr lang="hr-HR" altLang="sr-Latn-RS" sz="1600" kern="0" dirty="0">
                <a:solidFill>
                  <a:srgbClr val="000000"/>
                </a:solidFill>
                <a:cs typeface="Tahoma" pitchFamily="34" charset="0"/>
              </a:rPr>
              <a:t> </a:t>
            </a:r>
            <a:endParaRPr lang="hr-HR" altLang="sr-Latn-RS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-	organizacijama </a:t>
            </a:r>
            <a:r>
              <a:rPr lang="hr-HR" altLang="sr-Latn-RS" sz="1600" kern="0" dirty="0" smtClean="0">
                <a:solidFill>
                  <a:srgbClr val="002060"/>
                </a:solidFill>
                <a:cs typeface="Tahoma" pitchFamily="34" charset="0"/>
              </a:rPr>
              <a:t>civilnoga </a:t>
            </a: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društva (pojedinačnim udrugama, savezima ili mrežama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      udruga, registriranima kao udruge</a:t>
            </a:r>
            <a:r>
              <a:rPr lang="hr-HR" altLang="sr-Latn-RS" sz="1600" kern="0" dirty="0" smtClean="0">
                <a:solidFill>
                  <a:srgbClr val="002060"/>
                </a:solidFill>
                <a:cs typeface="Tahoma" pitchFamily="34" charset="0"/>
              </a:rPr>
              <a:t>)</a:t>
            </a:r>
            <a:endParaRPr lang="hr-HR" altLang="sr-Latn-RS" sz="1600" kern="0" dirty="0">
              <a:solidFill>
                <a:srgbClr val="002060"/>
              </a:solidFill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-	znanstveno-istraživačkim ustanovama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hr-HR" altLang="sr-Latn-RS" sz="1600" kern="0" dirty="0">
                <a:solidFill>
                  <a:srgbClr val="002060"/>
                </a:solidFill>
                <a:cs typeface="Tahoma" pitchFamily="34" charset="0"/>
              </a:rPr>
              <a:t>-	pravnim osobama registriranima za nakladničku/izdavačku djelatnost</a:t>
            </a:r>
            <a:endParaRPr lang="hr-HR" altLang="sr-Latn-RS" sz="1600" kern="0" dirty="0">
              <a:solidFill>
                <a:srgbClr val="00000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6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5729D-C2A5-4312-B847-42273B99D148}" type="slidenum">
              <a:rPr lang="hr-HR" altLang="sr-Latn-RS" smtClean="0"/>
              <a:pPr/>
              <a:t>4</a:t>
            </a:fld>
            <a:endParaRPr lang="hr-HR" altLang="sr-Latn-RS"/>
          </a:p>
        </p:txBody>
      </p:sp>
      <p:sp>
        <p:nvSpPr>
          <p:cNvPr id="3" name="Rectangle 2"/>
          <p:cNvSpPr/>
          <p:nvPr/>
        </p:nvSpPr>
        <p:spPr>
          <a:xfrm>
            <a:off x="621102" y="206580"/>
            <a:ext cx="7815532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endParaRPr lang="hr-HR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hr-HR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hr-HR" sz="1600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hr-HR" sz="1600" b="1" kern="0" dirty="0" smtClean="0">
                <a:solidFill>
                  <a:srgbClr val="C00000"/>
                </a:solidFill>
                <a:cs typeface="Tahoma" pitchFamily="34" charset="0"/>
              </a:rPr>
              <a:t>Dokumenti</a:t>
            </a:r>
            <a:r>
              <a:rPr lang="hr-HR" sz="1600" b="1" kern="0" dirty="0">
                <a:solidFill>
                  <a:srgbClr val="C00000"/>
                </a:solidFill>
                <a:cs typeface="Tahoma" pitchFamily="34" charset="0"/>
              </a:rPr>
              <a:t>: </a:t>
            </a:r>
            <a:br>
              <a:rPr lang="hr-HR" sz="1600" b="1" kern="0" dirty="0">
                <a:solidFill>
                  <a:srgbClr val="C00000"/>
                </a:solidFill>
                <a:cs typeface="Tahoma" pitchFamily="34" charset="0"/>
              </a:rPr>
            </a:br>
            <a:endParaRPr lang="hr-HR" sz="1600" b="1" kern="0" dirty="0">
              <a:solidFill>
                <a:srgbClr val="C00000"/>
              </a:solidFill>
              <a:cs typeface="Tahoma" pitchFamily="34" charset="0"/>
            </a:endParaRP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Zakon o znanstvenoj djelatnosti i visokom obrazovanju</a:t>
            </a: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Pravila o financijskoj potpori znanstvenim i znanstvenostručnim skupovima i školama,  znanstvenim i znanstvenostručnim udrugama te programima popularizacije znanosti</a:t>
            </a: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Kriteriji za financijsku potporu znanstvenim časopisima i časopisima za  popularizaciju znanosti</a:t>
            </a: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Kriteriji za financijsku potporu izdavanju znanstvenih knjiga i visokoškolskih </a:t>
            </a:r>
            <a:r>
              <a:rPr lang="hr-HR" sz="1600" i="1" kern="0" dirty="0" smtClean="0">
                <a:solidFill>
                  <a:srgbClr val="002060"/>
                </a:solidFill>
                <a:cs typeface="Tahoma" pitchFamily="34" charset="0"/>
              </a:rPr>
              <a:t>udžbenika</a:t>
            </a:r>
          </a:p>
          <a:p>
            <a:pPr marL="342000" lvl="0" indent="-3420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r-HR" sz="1600" i="1" kern="0" dirty="0" smtClean="0">
                <a:solidFill>
                  <a:srgbClr val="002060"/>
                </a:solidFill>
                <a:cs typeface="Tahoma" pitchFamily="34" charset="0"/>
              </a:rPr>
              <a:t>Kriteriji za </a:t>
            </a:r>
            <a:r>
              <a:rPr lang="hr-HR" sz="1600" i="1" kern="0" dirty="0">
                <a:solidFill>
                  <a:srgbClr val="002060"/>
                </a:solidFill>
                <a:cs typeface="Tahoma" pitchFamily="34" charset="0"/>
              </a:rPr>
              <a:t>procjenu zahtjeva za su/financiranje članarina u međunarodnim znanstvenoistraživačkim tijelima </a:t>
            </a: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		</a:t>
            </a:r>
          </a:p>
          <a:p>
            <a:pPr lvl="0" eaLnBrk="0" hangingPunct="0">
              <a:spcBef>
                <a:spcPct val="20000"/>
              </a:spcBef>
              <a:defRPr/>
            </a:pPr>
            <a:r>
              <a:rPr lang="hr-HR" sz="1600" b="1" kern="0" dirty="0" smtClean="0">
                <a:solidFill>
                  <a:srgbClr val="C00000"/>
                </a:solidFill>
                <a:cs typeface="Tahoma" pitchFamily="34" charset="0"/>
              </a:rPr>
              <a:t>Prosudba:</a:t>
            </a:r>
          </a:p>
          <a:p>
            <a:pPr marL="342000" lvl="0" indent="-342000">
              <a:spcBef>
                <a:spcPct val="20000"/>
              </a:spcBef>
              <a:defRPr/>
            </a:pPr>
            <a:r>
              <a:rPr lang="hr-HR" sz="1600" b="1" kern="0" dirty="0" smtClean="0">
                <a:solidFill>
                  <a:srgbClr val="002060"/>
                </a:solidFill>
                <a:cs typeface="Tahoma" pitchFamily="34" charset="0"/>
              </a:rPr>
              <a:t>Prosudbu </a:t>
            </a:r>
            <a:r>
              <a:rPr lang="hr-HR" sz="1600" b="1" kern="0" dirty="0">
                <a:solidFill>
                  <a:srgbClr val="002060"/>
                </a:solidFill>
                <a:cs typeface="Tahoma" pitchFamily="34" charset="0"/>
              </a:rPr>
              <a:t>obavljaju nezavisna stručna tijela koja imenuje </a:t>
            </a:r>
            <a:r>
              <a:rPr lang="hr-HR" sz="1600" b="1" kern="0" dirty="0" smtClean="0">
                <a:solidFill>
                  <a:srgbClr val="002060"/>
                </a:solidFill>
                <a:cs typeface="Tahoma" pitchFamily="34" charset="0"/>
              </a:rPr>
              <a:t>ministrica</a:t>
            </a:r>
            <a:r>
              <a:rPr lang="hr-HR" sz="1600" b="1" kern="0" dirty="0">
                <a:solidFill>
                  <a:srgbClr val="002060"/>
                </a:solidFill>
                <a:cs typeface="Tahoma" pitchFamily="34" charset="0"/>
              </a:rPr>
              <a:t/>
            </a:r>
            <a:br>
              <a:rPr lang="hr-HR" sz="1600" b="1" kern="0" dirty="0">
                <a:solidFill>
                  <a:srgbClr val="002060"/>
                </a:solidFill>
                <a:cs typeface="Tahoma" pitchFamily="34" charset="0"/>
              </a:rPr>
            </a:br>
            <a:endParaRPr lang="hr-HR" sz="1600" b="1" kern="0" dirty="0">
              <a:solidFill>
                <a:srgbClr val="002060"/>
              </a:solidFill>
              <a:cs typeface="Tahoma" pitchFamily="34" charset="0"/>
            </a:endParaRPr>
          </a:p>
          <a:p>
            <a:pPr marL="342000" lvl="0" indent="-342000">
              <a:spcBef>
                <a:spcPct val="20000"/>
              </a:spcBef>
              <a:defRPr/>
            </a:pPr>
            <a:r>
              <a:rPr lang="hr-HR" sz="1600" kern="0" dirty="0">
                <a:solidFill>
                  <a:srgbClr val="002060"/>
                </a:solidFill>
                <a:cs typeface="Tahoma" pitchFamily="34" charset="0"/>
              </a:rPr>
              <a:t>-	Povjerenstvo za znanstvene skupove i znanstvene udruge</a:t>
            </a:r>
            <a:endParaRPr lang="hr-HR" sz="1600" i="1" kern="0" dirty="0">
              <a:solidFill>
                <a:srgbClr val="002060"/>
              </a:solidFill>
              <a:cs typeface="Tahoma" pitchFamily="34" charset="0"/>
            </a:endParaRPr>
          </a:p>
          <a:p>
            <a:pPr marL="342000" lvl="0" indent="-342000">
              <a:spcBef>
                <a:spcPct val="20000"/>
              </a:spcBef>
              <a:buFontTx/>
              <a:buChar char="-"/>
              <a:defRPr/>
            </a:pP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Povjerenstvo </a:t>
            </a:r>
            <a:r>
              <a:rPr lang="hr-HR" sz="1600" kern="0" dirty="0">
                <a:solidFill>
                  <a:srgbClr val="002060"/>
                </a:solidFill>
                <a:cs typeface="Tahoma" pitchFamily="34" charset="0"/>
              </a:rPr>
              <a:t>za znanstveno-izdavačku </a:t>
            </a: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djelatnost</a:t>
            </a:r>
          </a:p>
          <a:p>
            <a:pPr marL="342000" lvl="0" indent="-342000">
              <a:spcBef>
                <a:spcPct val="20000"/>
              </a:spcBef>
              <a:buFontTx/>
              <a:buChar char="-"/>
              <a:defRPr/>
            </a:pPr>
            <a:r>
              <a:rPr lang="hr-HR" sz="1600" kern="0" dirty="0" smtClean="0">
                <a:solidFill>
                  <a:srgbClr val="002060"/>
                </a:solidFill>
                <a:cs typeface="Tahoma" pitchFamily="34" charset="0"/>
              </a:rPr>
              <a:t>Strateški odbor za istraživačku infrastrukturu</a:t>
            </a:r>
            <a:endParaRPr lang="hr-HR" sz="1600" kern="0" dirty="0">
              <a:solidFill>
                <a:srgbClr val="00206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7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6913" y="2085975"/>
            <a:ext cx="1927225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hr-H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Znanstveni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skupovi i škole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00" y="3241675"/>
            <a:ext cx="1925638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hr-HR" altLang="x-none" sz="1600" b="1" dirty="0" smtClean="0">
                <a:solidFill>
                  <a:srgbClr val="002060"/>
                </a:solidFill>
                <a:cs typeface="Tahoma" pitchFamily="34" charset="0"/>
              </a:rPr>
              <a:t>Znanstveni</a:t>
            </a:r>
            <a:r>
              <a:rPr lang="hr-HR" altLang="x-none" sz="16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hr-HR" altLang="x-none" sz="1600" b="1" dirty="0" smtClean="0">
                <a:solidFill>
                  <a:srgbClr val="002060"/>
                </a:solidFill>
                <a:cs typeface="Tahoma" pitchFamily="34" charset="0"/>
              </a:rPr>
              <a:t>časopisi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5963" y="4441825"/>
            <a:ext cx="1925637" cy="45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hr-HR" altLang="x-none" sz="1600" b="1" dirty="0" smtClean="0">
                <a:solidFill>
                  <a:srgbClr val="002060"/>
                </a:solidFill>
                <a:cs typeface="Tahoma" pitchFamily="34" charset="0"/>
              </a:rPr>
              <a:t>Znanstvene knjige i visokoškolski udžbenici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2085975"/>
            <a:ext cx="20605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2.776.300,00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5788" y="3251200"/>
            <a:ext cx="205898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12.277.500,00 kn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1663" y="4437063"/>
            <a:ext cx="204311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12.393.000,00 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450" y="1044575"/>
            <a:ext cx="8167688" cy="365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2543175"/>
            <a:ext cx="2060575" cy="4937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50.000,00 kn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24200" y="3708400"/>
            <a:ext cx="2060575" cy="50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41663" y="4902200"/>
            <a:ext cx="2043112" cy="5524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5963" y="1409700"/>
            <a:ext cx="1958975" cy="5683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Okvirni plan za organizacije civilnog društva:</a:t>
            </a:r>
            <a:endParaRPr lang="hr-HR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6125" y="2085975"/>
            <a:ext cx="1928813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1.000.000,00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29300" y="3251200"/>
            <a:ext cx="19256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3.900.000,00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29300" y="4445000"/>
            <a:ext cx="195738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1.500.000,00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27713" y="2543175"/>
            <a:ext cx="1927225" cy="490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29300" y="3708400"/>
            <a:ext cx="1925638" cy="53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29300" y="4902200"/>
            <a:ext cx="1958975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38463" y="1409700"/>
            <a:ext cx="2246312" cy="5524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Sredstva osigurana u </a:t>
            </a:r>
            <a:b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</a:b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Državnom proračunu:</a:t>
            </a:r>
            <a:endParaRPr lang="hr-HR" altLang="x-none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9728" y="2085975"/>
            <a:ext cx="2173857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hr-HR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Znanstvene i znanstvenostručne udruge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00" y="3241675"/>
            <a:ext cx="1925638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hr-HR" altLang="x-none" sz="1600" b="1" dirty="0">
                <a:solidFill>
                  <a:srgbClr val="002060"/>
                </a:solidFill>
                <a:cs typeface="Tahoma" pitchFamily="34" charset="0"/>
              </a:rPr>
              <a:t>Popularizacija znanosti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5963" y="4441825"/>
            <a:ext cx="1925637" cy="45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600" b="1" dirty="0" smtClean="0">
              <a:solidFill>
                <a:srgbClr val="002060"/>
              </a:solidFill>
              <a:cs typeface="Tahoma" pitchFamily="34" charset="0"/>
            </a:endParaRPr>
          </a:p>
          <a:p>
            <a:pPr lvl="0" algn="ctr" eaLnBrk="1" hangingPunct="1"/>
            <a:r>
              <a:rPr lang="hr-HR" sz="1600" b="1" dirty="0">
                <a:solidFill>
                  <a:srgbClr val="002060"/>
                </a:solidFill>
                <a:cs typeface="Tahoma" pitchFamily="34" charset="0"/>
              </a:rPr>
              <a:t>Međunarodne</a:t>
            </a:r>
            <a:r>
              <a:rPr lang="hr-HR" dirty="0">
                <a:solidFill>
                  <a:srgbClr val="000000"/>
                </a:solidFill>
              </a:rPr>
              <a:t> </a:t>
            </a:r>
            <a:r>
              <a:rPr lang="hr-HR" sz="1600" b="1" dirty="0">
                <a:solidFill>
                  <a:srgbClr val="002060"/>
                </a:solidFill>
                <a:cs typeface="Tahoma" pitchFamily="34" charset="0"/>
              </a:rPr>
              <a:t>članarine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2085975"/>
            <a:ext cx="20605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1.100.000,00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5788" y="3251200"/>
            <a:ext cx="205898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730.000,00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1663" y="4437063"/>
            <a:ext cx="2043112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1.200.000,00 </a:t>
            </a:r>
            <a:r>
              <a:rPr lang="hr-HR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5450" y="1044575"/>
            <a:ext cx="8167688" cy="3651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2543175"/>
            <a:ext cx="2060575" cy="4937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25.000,00 kn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24200" y="3708400"/>
            <a:ext cx="2060575" cy="50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41663" y="4902200"/>
            <a:ext cx="2043112" cy="5524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400" i="1" dirty="0" smtClean="0">
                <a:solidFill>
                  <a:srgbClr val="000000"/>
                </a:solidFill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400" dirty="0" smtClean="0">
                <a:solidFill>
                  <a:srgbClr val="002060"/>
                </a:solidFill>
                <a:cs typeface="Tahoma" pitchFamily="34" charset="0"/>
              </a:rPr>
              <a:t>nije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5963" y="1409700"/>
            <a:ext cx="1958975" cy="5683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Okvirni plan za organizacije civilnog društva:</a:t>
            </a:r>
            <a:endParaRPr lang="hr-HR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6125" y="2085975"/>
            <a:ext cx="1928813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1.100.000,00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29300" y="3251200"/>
            <a:ext cx="192563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200.000,00kn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29300" y="4445000"/>
            <a:ext cx="195738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140.000,00 kn</a:t>
            </a:r>
            <a:endParaRPr lang="hr-HR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27713" y="2543175"/>
            <a:ext cx="1927225" cy="490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29300" y="3708400"/>
            <a:ext cx="1925638" cy="530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29300" y="4902200"/>
            <a:ext cx="1958975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hr-HR" sz="1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38463" y="1409700"/>
            <a:ext cx="2246312" cy="5524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Sredstva osigurana u </a:t>
            </a:r>
            <a:b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</a:br>
            <a:r>
              <a:rPr lang="hr-HR" altLang="x-none" sz="1400" b="1" dirty="0" smtClean="0">
                <a:solidFill>
                  <a:srgbClr val="C00000"/>
                </a:solidFill>
                <a:cs typeface="Tahoma" pitchFamily="34" charset="0"/>
              </a:rPr>
              <a:t>Državnom proračunu:</a:t>
            </a:r>
            <a:endParaRPr lang="hr-HR" altLang="x-none" sz="14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D40CBD4-207B-4179-A325-F4652E32042F}" type="slidenum">
              <a:rPr lang="hr-HR" altLang="sr-Latn-RS">
                <a:solidFill>
                  <a:srgbClr val="333399"/>
                </a:solidFill>
                <a:latin typeface="Book Antiqua" panose="02040602050305030304" pitchFamily="18" charset="0"/>
              </a:rPr>
              <a:pPr/>
              <a:t>7</a:t>
            </a:fld>
            <a:endParaRPr lang="hr-HR" altLang="sr-Latn-RS">
              <a:solidFill>
                <a:srgbClr val="333399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47675" y="1219200"/>
            <a:ext cx="8229600" cy="523875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hr-HR" altLang="x-none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Trajanje natječaja, objava rezultata i isplata sredstava:</a:t>
            </a:r>
            <a:br>
              <a:rPr lang="hr-HR" altLang="x-none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endParaRPr lang="hr-HR" altLang="x-none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Znanstveni i znanstvenostručni skupovi i škole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i završetak natječaja: 15. ožujka - 15. travnja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rezultata i isplata sredstava: lipanj - srpanj</a:t>
            </a:r>
            <a:endParaRPr lang="hr-HR" altLang="x-none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Znanstveni časopisi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i završetak natječaja: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15.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ožujka -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30.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travnja 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rezultata i isplata sredstava: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srpanj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rujan		</a:t>
            </a: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Znanstvene knjige i visokoškolski udžbenici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i završetak natječaja: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15. travnja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- 1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svibnja </a:t>
            </a:r>
            <a:endParaRPr lang="hr-HR" altLang="x-none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rezultata i isplata sredstava: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kolovoz - listopad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hr-HR" altLang="x-none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Znanstvene i znanstvenostručne udruge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i završetak natječaja: 1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svibnja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1. lipnja </a:t>
            </a:r>
            <a:endParaRPr lang="hr-HR" altLang="x-none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rezultata i isplata sredstava: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kolovoz - listopad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hr-HR" altLang="x-none" sz="14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342000" indent="-342000" eaLnBrk="1" hangingPunct="1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Programi popularizacije znanosti</a:t>
            </a: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 završetak natječaja: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1. travnja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- 1.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svibnja</a:t>
            </a:r>
            <a:endParaRPr lang="hr-HR" altLang="x-none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rezultata i isplata sredstava: srpanj -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rujan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hr-HR" altLang="x-none" sz="1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Međunarodne članarine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hr-HR" altLang="x-none" sz="1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Raspisivanje i završetak natječaja: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15. ožujka </a:t>
            </a: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15. travnja</a:t>
            </a:r>
            <a:endParaRPr lang="hr-HR" altLang="x-none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Objava rezultata i isplata sredstava: </a:t>
            </a:r>
            <a:r>
              <a:rPr lang="hr-HR" altLang="x-none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lipanj - srpanj</a:t>
            </a:r>
            <a:endParaRPr lang="hr-HR" altLang="x-none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6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>
              <a:hlinkClick r:id="rId2"/>
            </a:endParaRPr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/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/>
          </a:p>
          <a:p>
            <a:pPr marL="0" indent="0" eaLnBrk="1" hangingPunct="1">
              <a:buFontTx/>
              <a:buNone/>
              <a:defRPr/>
            </a:pPr>
            <a:endParaRPr lang="hr-HR" altLang="x-none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57838" y="452438"/>
            <a:ext cx="34798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hr-HR" altLang="sr-Latn-RS" sz="1400" b="1" kern="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DAI 2016.</a:t>
            </a:r>
            <a:endParaRPr lang="hr-HR" altLang="sr-Latn-RS" sz="1400" kern="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r-HR" altLang="x-none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Način prijave:</a:t>
            </a:r>
          </a:p>
          <a:p>
            <a:pPr marL="342000" indent="-342000" eaLnBrk="1" hangingPunct="1">
              <a:buFontTx/>
              <a:buNone/>
              <a:defRPr/>
            </a:pPr>
            <a:r>
              <a:rPr lang="hr-HR" altLang="x-none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	elektronička prijava u sustavu na propisanom </a:t>
            </a:r>
            <a:r>
              <a:rPr lang="hr-HR" altLang="x-none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obrascu i/ili</a:t>
            </a:r>
            <a:endParaRPr lang="hr-HR" altLang="x-none" sz="1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hr-HR" altLang="x-none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izvornik </a:t>
            </a:r>
            <a:r>
              <a:rPr lang="hr-HR" altLang="x-none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i obvezujući prilozi </a:t>
            </a:r>
            <a:r>
              <a:rPr lang="hr-HR" altLang="x-none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poštom</a:t>
            </a:r>
          </a:p>
          <a:p>
            <a:pPr marL="0" indent="0" eaLnBrk="1" hangingPunct="1">
              <a:buFontTx/>
              <a:buNone/>
              <a:defRPr/>
            </a:pPr>
            <a:endParaRPr lang="hr-HR" altLang="x-none" sz="1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hr-HR" altLang="x-none" sz="16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Mjesto prijave, detaljnih obavijesti i pravodobnih informacija:</a:t>
            </a:r>
          </a:p>
          <a:p>
            <a:pPr marL="0" indent="0" eaLnBrk="1" hangingPunct="1">
              <a:buNone/>
              <a:defRPr/>
            </a:pPr>
            <a:r>
              <a:rPr lang="hr-HR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https</a:t>
            </a:r>
            <a:r>
              <a:rPr lang="hr-HR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://</a:t>
            </a:r>
            <a:r>
              <a:rPr lang="hr-HR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mzo.hr/hr/rubrike/znanstvena-infrastruktura</a:t>
            </a:r>
            <a:endParaRPr lang="hr-HR" sz="16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hr-HR" sz="1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35B64A-E924-4E1D-AE19-8C3EF41B1776}" type="slidenum">
              <a:rPr lang="hr-HR" altLang="sr-Latn-RS">
                <a:solidFill>
                  <a:srgbClr val="333399"/>
                </a:solidFill>
                <a:latin typeface="Book Antiqua" panose="02040602050305030304" pitchFamily="18" charset="0"/>
              </a:rPr>
              <a:pPr/>
              <a:t>8</a:t>
            </a:fld>
            <a:endParaRPr lang="hr-HR" altLang="sr-Latn-RS">
              <a:solidFill>
                <a:srgbClr val="33339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064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</TotalTime>
  <Words>187</Words>
  <Application>Microsoft Office PowerPoint</Application>
  <PresentationFormat>On-screen Show (4:3)</PresentationFormat>
  <Paragraphs>144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Predstavljanje natječaja za dodjelu financijskih sredstava projektima i programima organizacija civilnoga društva iz javnih izvora u 2018. godini  Ministarstvo znanosti i obrazovanja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dtot</cp:lastModifiedBy>
  <cp:revision>73</cp:revision>
  <dcterms:created xsi:type="dcterms:W3CDTF">2004-06-15T07:55:20Z</dcterms:created>
  <dcterms:modified xsi:type="dcterms:W3CDTF">2018-02-20T12:51:21Z</dcterms:modified>
</cp:coreProperties>
</file>